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60" r:id="rId4"/>
    <p:sldId id="288" r:id="rId5"/>
    <p:sldId id="289" r:id="rId6"/>
    <p:sldId id="2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689"/>
  </p:normalViewPr>
  <p:slideViewPr>
    <p:cSldViewPr snapToGrid="0">
      <p:cViewPr varScale="1">
        <p:scale>
          <a:sx n="108" d="100"/>
          <a:sy n="108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423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161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56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006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080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168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11/8/25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78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11/8/25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16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11/8/25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610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74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11/8/25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87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11/8/25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387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 descr="Computer Servers">
            <a:extLst>
              <a:ext uri="{FF2B5EF4-FFF2-40B4-BE49-F238E27FC236}">
                <a16:creationId xmlns:a16="http://schemas.microsoft.com/office/drawing/2014/main" id="{BB0413CD-0D2B-D8B0-FC45-A61FFE589D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>
            <a:fillRect/>
          </a:stretch>
        </p:blipFill>
        <p:spPr>
          <a:xfrm>
            <a:off x="0" y="15"/>
            <a:ext cx="12192000" cy="685798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E5997AC-0325-4416-909F-5CE54C428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5"/>
            <a:ext cx="48768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A7A7B-38FE-D637-4CF0-C9EE83A43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925907"/>
            <a:ext cx="3485776" cy="383088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3300" dirty="0"/>
            </a:br>
            <a:br>
              <a:rPr lang="en-US" sz="3300" dirty="0"/>
            </a:br>
            <a:br>
              <a:rPr lang="en-US" sz="3300" dirty="0"/>
            </a:br>
            <a:br>
              <a:rPr lang="en-US" sz="3300" dirty="0"/>
            </a:br>
            <a:r>
              <a:rPr lang="en-US" sz="3300" dirty="0"/>
              <a:t>Session 1: </a:t>
            </a:r>
            <a:br>
              <a:rPr lang="en-US" sz="3300" dirty="0"/>
            </a:br>
            <a:r>
              <a:rPr lang="en-US" sz="3300" dirty="0"/>
              <a:t>Data Collection and Data Cleaning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EBEF74-1EE1-D1F8-6946-682278C30B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7" y="4680321"/>
            <a:ext cx="4027569" cy="1660581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1500" dirty="0"/>
              <a:t>Dr. Marta Pagnini, LSE &amp; King’s College London</a:t>
            </a:r>
          </a:p>
          <a:p>
            <a:endParaRPr lang="en-US" sz="1500" dirty="0"/>
          </a:p>
          <a:p>
            <a:pPr algn="just"/>
            <a:r>
              <a:rPr lang="en-US" sz="1500" dirty="0"/>
              <a:t>UNLOCKING QUANTITATIVE HISTORICAL TEXT DATA: FROM THE ARCHIVES TO ANALYSIS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7509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8705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C14D5-67E4-4EFC-E3A2-6B2987DA5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to know each other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C54EF-FD82-18CF-F572-714C37D6A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you please introduce yourself? What are your research interests and what would you like to get out from this course?</a:t>
            </a:r>
          </a:p>
        </p:txBody>
      </p:sp>
    </p:spTree>
    <p:extLst>
      <p:ext uri="{BB962C8B-B14F-4D97-AF65-F5344CB8AC3E}">
        <p14:creationId xmlns:p14="http://schemas.microsoft.com/office/powerpoint/2010/main" val="1750687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FD782-558B-E0B4-1400-647AC52B7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and my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9A96E-3253-B60E-1438-EFF4D8B14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662545"/>
            <a:ext cx="10691265" cy="4524499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Recently defended my PhD thesis at the LSE</a:t>
            </a:r>
          </a:p>
          <a:p>
            <a:r>
              <a:rPr lang="en-US" dirty="0"/>
              <a:t>Historical archival quantitative research to uncover the networks of the British royal family in the 19</a:t>
            </a:r>
            <a:r>
              <a:rPr lang="en-US" baseline="30000" dirty="0"/>
              <a:t>th</a:t>
            </a:r>
            <a:r>
              <a:rPr lang="en-US" dirty="0"/>
              <a:t> and 20</a:t>
            </a:r>
            <a:r>
              <a:rPr lang="en-US" baseline="30000" dirty="0"/>
              <a:t>th</a:t>
            </a:r>
            <a:r>
              <a:rPr lang="en-US" dirty="0"/>
              <a:t> century</a:t>
            </a:r>
          </a:p>
          <a:p>
            <a:r>
              <a:rPr lang="en-GB" dirty="0"/>
              <a:t>The survival of the </a:t>
            </a:r>
            <a:r>
              <a:rPr lang="en-GB" b="1" dirty="0"/>
              <a:t>monarchy</a:t>
            </a:r>
            <a:r>
              <a:rPr lang="en-GB" dirty="0"/>
              <a:t> in the 21st century Britain is the most puzzling ‘older’ form of power</a:t>
            </a:r>
            <a:endParaRPr lang="en-US" dirty="0"/>
          </a:p>
          <a:p>
            <a:r>
              <a:rPr lang="en-GB" dirty="0"/>
              <a:t>How is it possible that in a society legitimised by </a:t>
            </a:r>
            <a:r>
              <a:rPr lang="en-GB" b="1" dirty="0"/>
              <a:t>equality</a:t>
            </a:r>
            <a:r>
              <a:rPr lang="en-GB" dirty="0"/>
              <a:t> and </a:t>
            </a:r>
            <a:r>
              <a:rPr lang="en-GB" b="1" dirty="0"/>
              <a:t>merit</a:t>
            </a:r>
            <a:r>
              <a:rPr lang="en-GB" dirty="0"/>
              <a:t>, the monarchy, based on the opposite principles of privilege and inheritance, </a:t>
            </a:r>
            <a:r>
              <a:rPr lang="en-GB" b="1" dirty="0"/>
              <a:t>continues to survive</a:t>
            </a:r>
            <a:r>
              <a:rPr lang="en-GB" dirty="0"/>
              <a:t>, remaining a central institution at the heart of the British state? </a:t>
            </a:r>
            <a:endParaRPr lang="en-US" dirty="0"/>
          </a:p>
          <a:p>
            <a:r>
              <a:rPr lang="en-US" dirty="0"/>
              <a:t>Studying </a:t>
            </a:r>
            <a:r>
              <a:rPr lang="en-US" b="1" dirty="0"/>
              <a:t>royals’ behaviour </a:t>
            </a:r>
            <a:r>
              <a:rPr lang="en-US" dirty="0"/>
              <a:t>over time provides an example of how </a:t>
            </a:r>
            <a:r>
              <a:rPr lang="en-GB" dirty="0"/>
              <a:t>elite institutions </a:t>
            </a:r>
            <a:r>
              <a:rPr lang="en-GB" b="1" dirty="0"/>
              <a:t>navigate social change </a:t>
            </a:r>
            <a:r>
              <a:rPr lang="en-GB" dirty="0"/>
              <a:t>in a period that increasingly questions the legitimacy of its hereditary power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82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B2A3F-4C5C-C053-F4C8-D6B23A749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and my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A69A9-3267-08F8-BA18-4047FF363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675727"/>
            <a:ext cx="10691265" cy="3739896"/>
          </a:xfrm>
        </p:spPr>
        <p:txBody>
          <a:bodyPr/>
          <a:lstStyle/>
          <a:p>
            <a:r>
              <a:rPr lang="en-US" dirty="0"/>
              <a:t>Web-scraped over 23k images of the Court Circular from the Times (1870 – 1949)</a:t>
            </a:r>
          </a:p>
          <a:p>
            <a:r>
              <a:rPr lang="en-US" dirty="0"/>
              <a:t>Extracted names of individuals (over 300,000 non-royal individuals) and locations (over 150,000 UK locations) from the Court Circular with NLP models</a:t>
            </a:r>
          </a:p>
          <a:p>
            <a:r>
              <a:rPr lang="en-US" dirty="0"/>
              <a:t>Explore who royals met (e.g. aristocrats, clergymen, public officials) </a:t>
            </a:r>
          </a:p>
          <a:p>
            <a:r>
              <a:rPr lang="en-US" dirty="0"/>
              <a:t>Where they went, and namely the locations they went to </a:t>
            </a:r>
          </a:p>
          <a:p>
            <a:r>
              <a:rPr lang="en-US" dirty="0"/>
              <a:t>In what capacity, by looking at the type of events they participated in </a:t>
            </a:r>
          </a:p>
          <a:p>
            <a:r>
              <a:rPr lang="en-US" dirty="0"/>
              <a:t>Whether participating in these events had any consequences for the lives of aristocrats in terms of career mobility or title mobility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165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470DA-9043-7AE2-D997-55234EBE0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F079D-3E4B-17F3-2D6B-1774B8D57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/>
              <a:t>Archival Web-scraping</a:t>
            </a:r>
            <a:r>
              <a:rPr lang="en-US" dirty="0"/>
              <a:t>: Digital web-scraping and digital archive </a:t>
            </a:r>
            <a:r>
              <a:rPr lang="en-US" dirty="0" err="1"/>
              <a:t>webscraping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473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8FCA8A-87C5-B6CC-C135-F8FB61220C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Video 15" descr="Computer Servers">
            <a:extLst>
              <a:ext uri="{FF2B5EF4-FFF2-40B4-BE49-F238E27FC236}">
                <a16:creationId xmlns:a16="http://schemas.microsoft.com/office/drawing/2014/main" id="{BAF4BBCA-2C34-587B-4EF9-40B442346A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>
            <a:fillRect/>
          </a:stretch>
        </p:blipFill>
        <p:spPr>
          <a:xfrm>
            <a:off x="4868883" y="15"/>
            <a:ext cx="7323118" cy="68579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3301-2CFE-1605-37AB-03C4105765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925907"/>
            <a:ext cx="3485776" cy="383088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3300" dirty="0"/>
            </a:br>
            <a:br>
              <a:rPr lang="en-US" sz="3300" dirty="0"/>
            </a:br>
            <a:br>
              <a:rPr lang="en-US" sz="3300" dirty="0"/>
            </a:br>
            <a:br>
              <a:rPr lang="en-US" sz="3300" dirty="0"/>
            </a:br>
            <a:r>
              <a:rPr lang="en-US" sz="3300" dirty="0"/>
              <a:t>Session 2: </a:t>
            </a:r>
            <a:br>
              <a:rPr lang="en-US" sz="3300" dirty="0"/>
            </a:br>
            <a:r>
              <a:rPr lang="en-US" sz="3300" dirty="0"/>
              <a:t>Information extraction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1698A4-8274-F6A3-03AD-0CFB5B2365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30939"/>
            <a:ext cx="4027569" cy="1660581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1500" dirty="0"/>
              <a:t>Dr. Marta Pagnini, LSE &amp; King’s College London</a:t>
            </a:r>
          </a:p>
          <a:p>
            <a:endParaRPr lang="en-US" sz="1500" dirty="0"/>
          </a:p>
          <a:p>
            <a:pPr algn="just"/>
            <a:r>
              <a:rPr lang="en-US" sz="1500" dirty="0"/>
              <a:t>UNLOCKING QUANTITATIVE HISTORICAL TEXT DATA: FROM THE ARCHIVES TO ANALYSIS </a:t>
            </a:r>
          </a:p>
        </p:txBody>
      </p:sp>
    </p:spTree>
    <p:extLst>
      <p:ext uri="{BB962C8B-B14F-4D97-AF65-F5344CB8AC3E}">
        <p14:creationId xmlns:p14="http://schemas.microsoft.com/office/powerpoint/2010/main" val="268933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996</TotalTime>
  <Words>334</Words>
  <Application>Microsoft Macintosh PowerPoint</Application>
  <PresentationFormat>Widescreen</PresentationFormat>
  <Paragraphs>25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Calisto MT</vt:lpstr>
      <vt:lpstr>Univers Condensed</vt:lpstr>
      <vt:lpstr>ChronicleVTI</vt:lpstr>
      <vt:lpstr>    Session 1:  Data Collection and Data Cleaning</vt:lpstr>
      <vt:lpstr>Let’s get to know each other  </vt:lpstr>
      <vt:lpstr>About me and my research</vt:lpstr>
      <vt:lpstr>About me and my research</vt:lpstr>
      <vt:lpstr>PowerPoint Presentation</vt:lpstr>
      <vt:lpstr>    Session 2:  Information extraction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Pagnini,M</dc:creator>
  <cp:lastModifiedBy>Pagnini,M (pgr)</cp:lastModifiedBy>
  <cp:revision>2</cp:revision>
  <dcterms:created xsi:type="dcterms:W3CDTF">2025-11-08T16:55:50Z</dcterms:created>
  <dcterms:modified xsi:type="dcterms:W3CDTF">2025-11-09T09:32:03Z</dcterms:modified>
</cp:coreProperties>
</file>

<file path=docProps/thumbnail.jpeg>
</file>